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0"/>
  </p:notesMasterIdLst>
  <p:handoutMasterIdLst>
    <p:handoutMasterId r:id="rId31"/>
  </p:handoutMasterIdLst>
  <p:sldIdLst>
    <p:sldId id="342" r:id="rId2"/>
    <p:sldId id="343" r:id="rId3"/>
    <p:sldId id="339" r:id="rId4"/>
    <p:sldId id="377" r:id="rId5"/>
    <p:sldId id="379" r:id="rId6"/>
    <p:sldId id="380" r:id="rId7"/>
    <p:sldId id="381" r:id="rId8"/>
    <p:sldId id="344" r:id="rId9"/>
    <p:sldId id="382" r:id="rId10"/>
    <p:sldId id="321" r:id="rId11"/>
    <p:sldId id="359" r:id="rId12"/>
    <p:sldId id="360" r:id="rId13"/>
    <p:sldId id="385" r:id="rId14"/>
    <p:sldId id="383" r:id="rId15"/>
    <p:sldId id="361" r:id="rId16"/>
    <p:sldId id="326" r:id="rId17"/>
    <p:sldId id="366" r:id="rId18"/>
    <p:sldId id="320" r:id="rId19"/>
    <p:sldId id="384" r:id="rId20"/>
    <p:sldId id="367" r:id="rId21"/>
    <p:sldId id="334" r:id="rId22"/>
    <p:sldId id="327" r:id="rId23"/>
    <p:sldId id="329" r:id="rId24"/>
    <p:sldId id="389" r:id="rId25"/>
    <p:sldId id="386" r:id="rId26"/>
    <p:sldId id="387" r:id="rId27"/>
    <p:sldId id="388" r:id="rId28"/>
    <p:sldId id="370" r:id="rId29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02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F0A80"/>
    <a:srgbClr val="FF0066"/>
    <a:srgbClr val="4A206A"/>
    <a:srgbClr val="0033CC"/>
    <a:srgbClr val="FF0000"/>
    <a:srgbClr val="144AEB"/>
    <a:srgbClr val="FF9966"/>
    <a:srgbClr val="DEEBF7"/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06E7D8-19CA-1743-AC02-24D49D887446}" v="105" dt="2019-03-20T14:06:11.5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20" y="114"/>
      </p:cViewPr>
      <p:guideLst>
        <p:guide orient="horz" pos="370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AF9C2-E781-415F-AD58-ECBA12D10A34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323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323"/>
            <a:ext cx="2946400" cy="498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769A4-463D-4806-B8F3-2A520418A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75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94B03-ACCE-4F3B-8CA1-4A1F2158852F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94EA2-04A5-451B-9A5D-344C9D8AFF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5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DAD7C-7ECF-48EA-AF04-5E4B11BBE3FA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716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FDC5-20BE-4068-9231-65BE560A8AAA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488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AF35D-F588-4ECC-9A0F-05C2E4794B9E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500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  <a:lvl2pPr>
              <a:defRPr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38F9B-9D56-4B6A-B849-ABFC9D9CD529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086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BD68-9FA8-4224-A45F-2122F2D5B1DA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46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C821E-2046-4B9B-A770-D71373F53EFC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44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54263-25BA-4719-A9FF-4F211D3464C7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718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2A525-C018-42B8-975E-961CB956D9F9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263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4C0F5-06ED-4044-A30B-00BDE88DFCB8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302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39165-C6EB-4106-AF8F-0C931B393587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8542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29D98-5CAB-4515-AF38-F236B86C4C7D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55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12B1B-EA43-4C07-8238-6B2CF1392F6B}" type="datetime1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CAAA6-23F3-4378-9E62-48C953A7FF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75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en/language/functions/advanced-io/pulsein/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55309" y="1853248"/>
            <a:ext cx="7772400" cy="1639599"/>
          </a:xfrm>
        </p:spPr>
        <p:txBody>
          <a:bodyPr>
            <a:noAutofit/>
          </a:bodyPr>
          <a:lstStyle/>
          <a:p>
            <a:r>
              <a:rPr lang="ko-KR" altLang="en-US" dirty="0" err="1" smtClean="0">
                <a:latin typeface="+mj-ea"/>
              </a:rPr>
              <a:t>사물인터넷</a:t>
            </a:r>
            <a:r>
              <a:rPr lang="en-US" altLang="ko-KR" dirty="0">
                <a:latin typeface="+mj-ea"/>
              </a:rPr>
              <a:t>(IoT) </a:t>
            </a:r>
            <a:br>
              <a:rPr lang="en-US" altLang="ko-KR" dirty="0">
                <a:latin typeface="+mj-ea"/>
              </a:rPr>
            </a:br>
            <a:r>
              <a:rPr lang="ko-KR" altLang="en-US" dirty="0">
                <a:latin typeface="+mj-ea"/>
              </a:rPr>
              <a:t>프로그래밍 기초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99781" y="4079875"/>
            <a:ext cx="6883456" cy="53694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 smtClean="0">
                <a:latin typeface="+mj-ea"/>
                <a:ea typeface="+mj-ea"/>
              </a:rPr>
              <a:t>10. </a:t>
            </a:r>
            <a:r>
              <a:rPr lang="ko-KR" altLang="en-US" dirty="0" smtClean="0">
                <a:latin typeface="+mj-ea"/>
                <a:ea typeface="+mj-ea"/>
              </a:rPr>
              <a:t>초음파 센서 원리 이해 </a:t>
            </a:r>
            <a:r>
              <a:rPr lang="en-US" altLang="ko-KR" dirty="0" smtClean="0">
                <a:latin typeface="+mj-ea"/>
                <a:ea typeface="+mj-ea"/>
              </a:rPr>
              <a:t>/</a:t>
            </a:r>
            <a:r>
              <a:rPr lang="ko-KR" altLang="en-US" dirty="0" smtClean="0">
                <a:latin typeface="+mj-ea"/>
                <a:ea typeface="+mj-ea"/>
              </a:rPr>
              <a:t>초음파 센서 활용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969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 smtClean="0"/>
              <a:t>초음파 센서를 이용하여 앞의 물체와의 거리 측정하기</a:t>
            </a:r>
            <a:endParaRPr lang="en-US" altLang="ko-KR" dirty="0" smtClean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 smtClean="0"/>
              <a:t>회로구성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준비물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초음파 센서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케이블</a:t>
            </a:r>
            <a:endParaRPr lang="en-US" altLang="ko-KR" dirty="0" smtClean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 smtClean="0"/>
              <a:t>스케치 프로그래밍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초음파로 거리를 측정하여 시리얼모니터에 출력</a:t>
            </a:r>
            <a:endParaRPr lang="en-US" altLang="ko-KR" dirty="0" smtClean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 smtClean="0"/>
              <a:t>실행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23849" y="592336"/>
            <a:ext cx="7886700" cy="673099"/>
          </a:xfrm>
        </p:spPr>
        <p:txBody>
          <a:bodyPr>
            <a:normAutofit/>
          </a:bodyPr>
          <a:lstStyle/>
          <a:p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1: 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거리 측정하기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236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거리 측정하기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326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63640" y="637272"/>
            <a:ext cx="7886700" cy="687497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1.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회로구성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23849" y="223004"/>
            <a:ext cx="236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거리 측정하기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27" y="2139951"/>
            <a:ext cx="8764278" cy="421640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481667" y="2980267"/>
            <a:ext cx="1676400" cy="112606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20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682512"/>
            <a:ext cx="7886700" cy="602693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2.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스케치 프로그래밍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23849" y="223004"/>
            <a:ext cx="236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거리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측정하기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762551"/>
            <a:ext cx="6010275" cy="1895475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4061931"/>
            <a:ext cx="5715000" cy="2190750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5" y="2468859"/>
            <a:ext cx="5857875" cy="1638300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3" name="TextBox 12"/>
          <p:cNvSpPr txBox="1"/>
          <p:nvPr/>
        </p:nvSpPr>
        <p:spPr>
          <a:xfrm>
            <a:off x="528897" y="1393219"/>
            <a:ext cx="2828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//1. </a:t>
            </a:r>
            <a:r>
              <a:rPr lang="ko-KR" altLang="en-US" dirty="0" smtClean="0"/>
              <a:t>초음파 센서 사용 준비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28650" y="3688278"/>
            <a:ext cx="231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//2. </a:t>
            </a:r>
            <a:r>
              <a:rPr lang="ko-KR" altLang="en-US" dirty="0" smtClean="0"/>
              <a:t>초음파 발생 시킴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366782" y="2040572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//3. </a:t>
            </a:r>
            <a:r>
              <a:rPr lang="ko-KR" altLang="en-US" dirty="0" smtClean="0"/>
              <a:t>초음파로 거리 계산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1033" y="4662120"/>
            <a:ext cx="15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//4. </a:t>
            </a:r>
            <a:r>
              <a:rPr lang="ko-KR" altLang="en-US" dirty="0" smtClean="0"/>
              <a:t>화면 출력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6125" y="5031452"/>
            <a:ext cx="5838825" cy="942975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7" name="직사각형 16"/>
          <p:cNvSpPr/>
          <p:nvPr/>
        </p:nvSpPr>
        <p:spPr>
          <a:xfrm>
            <a:off x="927250" y="4292838"/>
            <a:ext cx="5044059" cy="18031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3536856" y="2409826"/>
            <a:ext cx="5464269" cy="18031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6843162" y="4252918"/>
            <a:ext cx="21579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함수 </a:t>
            </a:r>
            <a:r>
              <a:rPr lang="en-US" altLang="ko-KR" b="1" dirty="0" err="1" smtClean="0">
                <a:solidFill>
                  <a:srgbClr val="FF000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checkDistance</a:t>
            </a:r>
            <a:r>
              <a:rPr lang="en-US" altLang="ko-KR" b="1" dirty="0" smtClean="0">
                <a:solidFill>
                  <a:srgbClr val="FF000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()</a:t>
            </a:r>
            <a:r>
              <a:rPr lang="ko-KR" altLang="en-US" b="1" dirty="0" smtClean="0">
                <a:solidFill>
                  <a:srgbClr val="FF000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로 작성</a:t>
            </a:r>
            <a:endParaRPr lang="en-US" altLang="ko-KR" b="1" dirty="0" smtClean="0">
              <a:solidFill>
                <a:srgbClr val="FF0000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  <a:p>
            <a:r>
              <a:rPr lang="ko-KR" altLang="en-US" b="1" dirty="0" err="1" smtClean="0">
                <a:solidFill>
                  <a:srgbClr val="FF000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반환값은</a:t>
            </a:r>
            <a:r>
              <a:rPr lang="ko-KR" altLang="en-US" b="1" dirty="0" smtClean="0">
                <a:solidFill>
                  <a:srgbClr val="FF000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거리</a:t>
            </a:r>
            <a:r>
              <a:rPr lang="en-US" altLang="ko-KR" b="1" dirty="0" smtClean="0">
                <a:solidFill>
                  <a:srgbClr val="FF000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(distance)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1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 animBg="1"/>
      <p:bldP spid="18" grpId="0" animBg="1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6572250" y="6164472"/>
            <a:ext cx="2057400" cy="365125"/>
          </a:xfrm>
        </p:spPr>
        <p:txBody>
          <a:bodyPr/>
          <a:lstStyle/>
          <a:p>
            <a:fld id="{C12CAAA6-23F3-4378-9E62-48C953A7FF84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45" y="1351130"/>
            <a:ext cx="6019800" cy="382905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436354" y="1957933"/>
            <a:ext cx="1676400" cy="3427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700896" y="3918784"/>
            <a:ext cx="2706537" cy="219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586" y="2938672"/>
            <a:ext cx="5867400" cy="359092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0" name="직사각형 9"/>
          <p:cNvSpPr/>
          <p:nvPr/>
        </p:nvSpPr>
        <p:spPr>
          <a:xfrm>
            <a:off x="3675933" y="6100506"/>
            <a:ext cx="1709108" cy="219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183172" y="748437"/>
            <a:ext cx="3850945" cy="6026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거리계산을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 함수로 작성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4" name="자유형 13"/>
          <p:cNvSpPr/>
          <p:nvPr/>
        </p:nvSpPr>
        <p:spPr>
          <a:xfrm>
            <a:off x="2400300" y="2498567"/>
            <a:ext cx="2171700" cy="1415561"/>
          </a:xfrm>
          <a:custGeom>
            <a:avLst/>
            <a:gdLst>
              <a:gd name="connsiteX0" fmla="*/ 0 w 2136531"/>
              <a:gd name="connsiteY0" fmla="*/ 1406769 h 1406769"/>
              <a:gd name="connsiteX1" fmla="*/ 0 w 2136531"/>
              <a:gd name="connsiteY1" fmla="*/ 0 h 1406769"/>
              <a:gd name="connsiteX2" fmla="*/ 2136531 w 2136531"/>
              <a:gd name="connsiteY2" fmla="*/ 8792 h 1406769"/>
              <a:gd name="connsiteX3" fmla="*/ 2136531 w 2136531"/>
              <a:gd name="connsiteY3" fmla="*/ 422031 h 1406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6531" h="1406769">
                <a:moveTo>
                  <a:pt x="0" y="1406769"/>
                </a:moveTo>
                <a:lnTo>
                  <a:pt x="0" y="0"/>
                </a:lnTo>
                <a:lnTo>
                  <a:pt x="2136531" y="8792"/>
                </a:lnTo>
                <a:lnTo>
                  <a:pt x="2136531" y="422031"/>
                </a:lnTo>
              </a:path>
            </a:pathLst>
          </a:custGeom>
          <a:noFill/>
          <a:ln w="38100">
            <a:solidFill>
              <a:srgbClr val="0033CC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2409092" y="4169105"/>
            <a:ext cx="1248508" cy="2048608"/>
          </a:xfrm>
          <a:custGeom>
            <a:avLst/>
            <a:gdLst>
              <a:gd name="connsiteX0" fmla="*/ 1248508 w 1248508"/>
              <a:gd name="connsiteY0" fmla="*/ 2048608 h 2048608"/>
              <a:gd name="connsiteX1" fmla="*/ 0 w 1248508"/>
              <a:gd name="connsiteY1" fmla="*/ 2048608 h 2048608"/>
              <a:gd name="connsiteX2" fmla="*/ 0 w 1248508"/>
              <a:gd name="connsiteY2" fmla="*/ 0 h 2048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48508" h="2048608">
                <a:moveTo>
                  <a:pt x="1248508" y="2048608"/>
                </a:moveTo>
                <a:lnTo>
                  <a:pt x="0" y="2048608"/>
                </a:lnTo>
                <a:lnTo>
                  <a:pt x="0" y="0"/>
                </a:lnTo>
              </a:path>
            </a:pathLst>
          </a:custGeom>
          <a:noFill/>
          <a:ln w="38100">
            <a:solidFill>
              <a:srgbClr val="0033CC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23849" y="223004"/>
            <a:ext cx="2707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 – 1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거리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측정하기</a:t>
            </a:r>
          </a:p>
        </p:txBody>
      </p:sp>
    </p:spTree>
    <p:extLst>
      <p:ext uri="{BB962C8B-B14F-4D97-AF65-F5344CB8AC3E}">
        <p14:creationId xmlns:p14="http://schemas.microsoft.com/office/powerpoint/2010/main" val="2652187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0" grpId="0" animBg="1"/>
      <p:bldP spid="14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789" y="1827848"/>
            <a:ext cx="4770802" cy="34839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19" y="1534215"/>
            <a:ext cx="5408293" cy="402700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563640" y="637272"/>
            <a:ext cx="7886700" cy="68749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3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.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실행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849" y="223004"/>
            <a:ext cx="236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거리 측정하기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505756" y="621028"/>
            <a:ext cx="8009594" cy="550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 smtClean="0"/>
              <a:t>라이브러리를 사용하여 프로그래밍 하기</a:t>
            </a:r>
            <a:endParaRPr lang="en-US" altLang="ko-KR" dirty="0"/>
          </a:p>
        </p:txBody>
      </p:sp>
      <p:sp>
        <p:nvSpPr>
          <p:cNvPr id="9" name="TextBox 8"/>
          <p:cNvSpPr txBox="1"/>
          <p:nvPr/>
        </p:nvSpPr>
        <p:spPr>
          <a:xfrm>
            <a:off x="323849" y="223004"/>
            <a:ext cx="2707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1 – 2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거리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측정하기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56" y="1390389"/>
            <a:ext cx="3866739" cy="2537098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0553" y="2599042"/>
            <a:ext cx="4222669" cy="2379952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510552" y="3479028"/>
            <a:ext cx="4222669" cy="58589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346174" y="2191991"/>
            <a:ext cx="2344677" cy="23532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 16"/>
          <p:cNvSpPr/>
          <p:nvPr/>
        </p:nvSpPr>
        <p:spPr>
          <a:xfrm>
            <a:off x="3690852" y="2285997"/>
            <a:ext cx="2302624" cy="1193031"/>
          </a:xfrm>
          <a:custGeom>
            <a:avLst/>
            <a:gdLst>
              <a:gd name="connsiteX0" fmla="*/ 0 w 1313411"/>
              <a:gd name="connsiteY0" fmla="*/ 0 h 831273"/>
              <a:gd name="connsiteX1" fmla="*/ 1313411 w 1313411"/>
              <a:gd name="connsiteY1" fmla="*/ 0 h 831273"/>
              <a:gd name="connsiteX2" fmla="*/ 1313411 w 1313411"/>
              <a:gd name="connsiteY2" fmla="*/ 831273 h 831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13411" h="831273">
                <a:moveTo>
                  <a:pt x="0" y="0"/>
                </a:moveTo>
                <a:lnTo>
                  <a:pt x="1313411" y="0"/>
                </a:lnTo>
                <a:lnTo>
                  <a:pt x="1313411" y="831273"/>
                </a:ln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510551" y="3687324"/>
            <a:ext cx="556952" cy="2033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2584506" y="4052811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클릭하여 예제 보기</a:t>
            </a:r>
            <a:endParaRPr lang="ko-KR" altLang="en-US" b="1" dirty="0">
              <a:solidFill>
                <a:srgbClr val="0000FF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cxnSp>
        <p:nvCxnSpPr>
          <p:cNvPr id="21" name="직선 화살표 연결선 20"/>
          <p:cNvCxnSpPr/>
          <p:nvPr/>
        </p:nvCxnSpPr>
        <p:spPr>
          <a:xfrm flipV="1">
            <a:off x="3912034" y="3874958"/>
            <a:ext cx="598516" cy="27926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647" y="4409787"/>
            <a:ext cx="4671753" cy="1946564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4" name="TextBox 23"/>
          <p:cNvSpPr txBox="1"/>
          <p:nvPr/>
        </p:nvSpPr>
        <p:spPr>
          <a:xfrm>
            <a:off x="3315209" y="4463716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코드 활용하기</a:t>
            </a:r>
            <a:endParaRPr lang="ko-KR" altLang="en-US" b="1" dirty="0">
              <a:solidFill>
                <a:srgbClr val="0000FF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171653" y="4879266"/>
            <a:ext cx="774168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V="1">
            <a:off x="1171653" y="5154332"/>
            <a:ext cx="1930752" cy="423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V="1">
            <a:off x="1810259" y="6089326"/>
            <a:ext cx="1548493" cy="1493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5628814" y="3483992"/>
            <a:ext cx="556952" cy="2033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7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7" grpId="0" animBg="1"/>
      <p:bldP spid="18" grpId="0" animBg="1"/>
      <p:bldP spid="19" grpId="0"/>
      <p:bldP spid="24" grpId="0"/>
      <p:bldP spid="2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 smtClean="0"/>
              <a:t>초음파 센서가 구한 거리 값으로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불빛 켜기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/>
              <a:t>회로구성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/>
              <a:t>: </a:t>
            </a:r>
            <a:r>
              <a:rPr lang="ko-KR" altLang="en-US" dirty="0" smtClean="0"/>
              <a:t>초음파 센서</a:t>
            </a:r>
            <a:r>
              <a:rPr lang="en-US" altLang="ko-KR" dirty="0" smtClean="0"/>
              <a:t>, LED 3</a:t>
            </a:r>
            <a:r>
              <a:rPr lang="ko-KR" altLang="en-US" dirty="0" smtClean="0"/>
              <a:t>개</a:t>
            </a:r>
            <a:r>
              <a:rPr lang="en-US" altLang="ko-KR" dirty="0" smtClean="0"/>
              <a:t>, 220</a:t>
            </a:r>
            <a:r>
              <a:rPr lang="el-GR" altLang="ko-KR" dirty="0" smtClean="0"/>
              <a:t>Ω</a:t>
            </a:r>
            <a:r>
              <a:rPr lang="ko-KR" altLang="en-US" dirty="0" smtClean="0"/>
              <a:t>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케이블</a:t>
            </a:r>
            <a:endParaRPr lang="en-US" altLang="ko-KR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/>
              <a:t>스케치 프로그래밍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초음파 센서에 의해 얻어진 거리 값으로 </a:t>
            </a:r>
            <a:r>
              <a:rPr lang="en-US" altLang="ko-KR" dirty="0" smtClean="0"/>
              <a:t>led</a:t>
            </a:r>
            <a:r>
              <a:rPr lang="ko-KR" altLang="en-US" dirty="0" smtClean="0"/>
              <a:t>켜기</a:t>
            </a:r>
            <a:endParaRPr lang="en-US" altLang="ko-KR" dirty="0" smtClean="0"/>
          </a:p>
          <a:p>
            <a:pPr lvl="2">
              <a:lnSpc>
                <a:spcPct val="100000"/>
              </a:lnSpc>
            </a:pPr>
            <a:r>
              <a:rPr lang="en-US" altLang="ko-KR" dirty="0" smtClean="0"/>
              <a:t>10cm </a:t>
            </a:r>
            <a:r>
              <a:rPr lang="ko-KR" altLang="en-US" dirty="0" smtClean="0"/>
              <a:t>미만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빨간색</a:t>
            </a:r>
            <a:r>
              <a:rPr lang="en-US" altLang="ko-KR" dirty="0" smtClean="0"/>
              <a:t>, </a:t>
            </a:r>
            <a:r>
              <a:rPr lang="ko-KR" altLang="en-US" dirty="0" smtClean="0"/>
              <a:t>노란색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초록색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켜기</a:t>
            </a:r>
            <a:endParaRPr lang="en-US" altLang="ko-KR" dirty="0" smtClean="0"/>
          </a:p>
          <a:p>
            <a:pPr lvl="2">
              <a:lnSpc>
                <a:spcPct val="100000"/>
              </a:lnSpc>
            </a:pPr>
            <a:r>
              <a:rPr lang="en-US" altLang="ko-KR" dirty="0" smtClean="0"/>
              <a:t>10cm ~ 20cm </a:t>
            </a:r>
            <a:r>
              <a:rPr lang="ko-KR" altLang="en-US" dirty="0" smtClean="0"/>
              <a:t>미만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빨간색과 노란색 </a:t>
            </a:r>
            <a:r>
              <a:rPr lang="en-US" altLang="ko-KR" dirty="0" smtClean="0"/>
              <a:t>led  </a:t>
            </a:r>
            <a:r>
              <a:rPr lang="ko-KR" altLang="en-US" dirty="0" smtClean="0"/>
              <a:t>켜기</a:t>
            </a:r>
            <a:endParaRPr lang="en-US" altLang="ko-KR" dirty="0" smtClean="0"/>
          </a:p>
          <a:p>
            <a:pPr lvl="2">
              <a:lnSpc>
                <a:spcPct val="100000"/>
              </a:lnSpc>
            </a:pPr>
            <a:r>
              <a:rPr lang="en-US" altLang="ko-KR" dirty="0" smtClean="0"/>
              <a:t>20cm ~ 30cm </a:t>
            </a:r>
            <a:r>
              <a:rPr lang="ko-KR" altLang="en-US" dirty="0" smtClean="0"/>
              <a:t>미만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빨간색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켜기</a:t>
            </a:r>
            <a:endParaRPr lang="en-US" altLang="ko-KR" dirty="0" smtClean="0"/>
          </a:p>
          <a:p>
            <a:pPr lvl="2">
              <a:lnSpc>
                <a:spcPct val="100000"/>
              </a:lnSpc>
            </a:pPr>
            <a:r>
              <a:rPr lang="en-US" altLang="ko-KR" dirty="0" smtClean="0"/>
              <a:t>30cm </a:t>
            </a:r>
            <a:r>
              <a:rPr lang="ko-KR" altLang="en-US" dirty="0" smtClean="0"/>
              <a:t>이상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모든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끄기</a:t>
            </a:r>
            <a:endParaRPr lang="en-US" altLang="ko-KR" dirty="0" smtClean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 smtClean="0"/>
              <a:t>실행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74428" y="592336"/>
            <a:ext cx="9069571" cy="673099"/>
          </a:xfrm>
        </p:spPr>
        <p:txBody>
          <a:bodyPr>
            <a:normAutofit/>
          </a:bodyPr>
          <a:lstStyle/>
          <a:p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2: 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거리에 따라 </a:t>
            </a:r>
            <a:r>
              <a:rPr lang="en-US" altLang="ko-K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led </a:t>
            </a:r>
            <a:r>
              <a:rPr lang="ko-KR" alt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켜기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2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초음파 센서로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제어하기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547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554222" y="783025"/>
            <a:ext cx="7886700" cy="687497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1.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회로구성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87" y="1581585"/>
            <a:ext cx="7179383" cy="460092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3849" y="223004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2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초음파 센서로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제어하기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48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2. </a:t>
            </a: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스케치 프로그래밍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964" y="1552626"/>
            <a:ext cx="7554774" cy="407528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9635706" y="121632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173927" y="2130725"/>
            <a:ext cx="1874073" cy="939046"/>
          </a:xfrm>
          <a:prstGeom prst="rect">
            <a:avLst/>
          </a:pr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377019" y="4424042"/>
            <a:ext cx="3097010" cy="975272"/>
          </a:xfrm>
          <a:prstGeom prst="rect">
            <a:avLst/>
          </a:pr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23849" y="223004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2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초음파 센서로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제어하기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41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158" y="1015310"/>
            <a:ext cx="6502340" cy="435976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323849" y="223004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2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초음파 센서로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제어하기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906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199" y="0"/>
            <a:ext cx="7886700" cy="1233377"/>
          </a:xfrm>
        </p:spPr>
        <p:txBody>
          <a:bodyPr/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34199" y="1136884"/>
            <a:ext cx="8417490" cy="553122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초음파 센서 원리 이해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실습 </a:t>
            </a:r>
            <a:r>
              <a:rPr lang="en-US" altLang="ko-KR" dirty="0"/>
              <a:t>1: </a:t>
            </a:r>
            <a:r>
              <a:rPr lang="ko-KR" altLang="en-US" dirty="0" smtClean="0"/>
              <a:t>거리 측정하기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함수 만들기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라이브러리 사용하기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초음파 센서 활용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실습 </a:t>
            </a:r>
            <a:r>
              <a:rPr lang="en-US" altLang="ko-KR" dirty="0" smtClean="0"/>
              <a:t>2: </a:t>
            </a:r>
            <a:r>
              <a:rPr lang="ko-KR" altLang="en-US" dirty="0" smtClean="0"/>
              <a:t>거리에 따라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켜기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실습 </a:t>
            </a:r>
            <a:r>
              <a:rPr lang="en-US" altLang="ko-KR" dirty="0" smtClean="0"/>
              <a:t>3: </a:t>
            </a:r>
            <a:r>
              <a:rPr lang="ko-KR" altLang="en-US" dirty="0" smtClean="0"/>
              <a:t>거리에 따라 </a:t>
            </a:r>
            <a:r>
              <a:rPr lang="ko-KR" altLang="en-US" dirty="0" err="1" smtClean="0"/>
              <a:t>피에조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부저</a:t>
            </a:r>
            <a:r>
              <a:rPr lang="en-US" altLang="ko-KR" dirty="0" smtClean="0"/>
              <a:t>(buzzer)</a:t>
            </a:r>
            <a:r>
              <a:rPr lang="ko-KR" altLang="en-US" dirty="0" smtClean="0"/>
              <a:t> 울리기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심화학습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3</a:t>
            </a:r>
            <a:r>
              <a:rPr lang="ko-KR" altLang="en-US" dirty="0" smtClean="0"/>
              <a:t>의 내용에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로 거리 출력하기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964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3</a:t>
            </a:r>
            <a:r>
              <a:rPr lang="en-US" altLang="ko-K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. </a:t>
            </a: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실행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981" y="1410908"/>
            <a:ext cx="6565238" cy="4944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3849" y="223004"/>
            <a:ext cx="3741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2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초음파 센서로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led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제어하기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843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 smtClean="0"/>
              <a:t>자동차 후방 센서와 같이 물체와의 거리에 따라 </a:t>
            </a:r>
            <a:r>
              <a:rPr lang="ko-KR" altLang="en-US" dirty="0" err="1" smtClean="0"/>
              <a:t>부저</a:t>
            </a:r>
            <a:r>
              <a:rPr lang="ko-KR" altLang="en-US" dirty="0" smtClean="0"/>
              <a:t> 울리는 프로그램</a:t>
            </a:r>
            <a:endParaRPr lang="en-US" altLang="ko-KR" dirty="0" smtClean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 smtClean="0"/>
              <a:t>회로구성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ko-KR" altLang="en-US" dirty="0"/>
              <a:t>준비물 </a:t>
            </a:r>
            <a:r>
              <a:rPr lang="en-US" altLang="ko-KR" dirty="0"/>
              <a:t>: </a:t>
            </a:r>
            <a:r>
              <a:rPr lang="ko-KR" altLang="en-US" dirty="0" smtClean="0"/>
              <a:t>초음파 센서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피에조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부저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케이블 등</a:t>
            </a:r>
            <a:endParaRPr lang="en-US" altLang="ko-KR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/>
              <a:t>스케치 </a:t>
            </a:r>
            <a:r>
              <a:rPr lang="ko-KR" altLang="en-US" dirty="0" smtClean="0"/>
              <a:t>프로그래밍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en-US" altLang="ko-KR" dirty="0"/>
              <a:t>10cm </a:t>
            </a:r>
            <a:r>
              <a:rPr lang="ko-KR" altLang="en-US" dirty="0"/>
              <a:t>미만 </a:t>
            </a:r>
            <a:r>
              <a:rPr lang="en-US" altLang="ko-KR" dirty="0"/>
              <a:t>: </a:t>
            </a:r>
            <a:r>
              <a:rPr lang="en-US" altLang="ko-KR" dirty="0" smtClean="0"/>
              <a:t>3000Hz</a:t>
            </a:r>
            <a:r>
              <a:rPr lang="ko-KR" altLang="en-US" dirty="0" smtClean="0"/>
              <a:t>소리를 </a:t>
            </a:r>
            <a:r>
              <a:rPr lang="en-US" altLang="ko-KR" dirty="0" smtClean="0"/>
              <a:t>0.3</a:t>
            </a:r>
            <a:r>
              <a:rPr lang="ko-KR" altLang="en-US" dirty="0" smtClean="0"/>
              <a:t>초 소리내기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10cm ~ 20cm </a:t>
            </a:r>
            <a:r>
              <a:rPr lang="ko-KR" altLang="en-US" dirty="0"/>
              <a:t>미만</a:t>
            </a:r>
            <a:r>
              <a:rPr lang="en-US" altLang="ko-KR" dirty="0"/>
              <a:t> : </a:t>
            </a:r>
            <a:r>
              <a:rPr lang="en-US" altLang="ko-KR" dirty="0" smtClean="0"/>
              <a:t>2000Hz </a:t>
            </a:r>
            <a:r>
              <a:rPr lang="ko-KR" altLang="en-US" dirty="0" smtClean="0"/>
              <a:t>소리를 </a:t>
            </a:r>
            <a:r>
              <a:rPr lang="en-US" altLang="ko-KR" dirty="0" smtClean="0"/>
              <a:t>0.2</a:t>
            </a:r>
            <a:r>
              <a:rPr lang="ko-KR" altLang="en-US" dirty="0" smtClean="0"/>
              <a:t>초 소리내기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20cm ~ 30cm </a:t>
            </a:r>
            <a:r>
              <a:rPr lang="ko-KR" altLang="en-US" dirty="0"/>
              <a:t>미만</a:t>
            </a:r>
            <a:r>
              <a:rPr lang="en-US" altLang="ko-KR" dirty="0"/>
              <a:t> : </a:t>
            </a:r>
            <a:r>
              <a:rPr lang="en-US" altLang="ko-KR" dirty="0" smtClean="0"/>
              <a:t>1000Hz </a:t>
            </a:r>
            <a:r>
              <a:rPr lang="ko-KR" altLang="en-US" dirty="0"/>
              <a:t>소리를 </a:t>
            </a:r>
            <a:r>
              <a:rPr lang="en-US" altLang="ko-KR" dirty="0" smtClean="0"/>
              <a:t>0.1</a:t>
            </a:r>
            <a:r>
              <a:rPr lang="ko-KR" altLang="en-US" dirty="0" smtClean="0"/>
              <a:t>초 </a:t>
            </a:r>
            <a:r>
              <a:rPr lang="ko-KR" altLang="en-US" dirty="0"/>
              <a:t>소리내기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30cm </a:t>
            </a:r>
            <a:r>
              <a:rPr lang="ko-KR" altLang="en-US" dirty="0"/>
              <a:t>이상 </a:t>
            </a:r>
            <a:r>
              <a:rPr lang="en-US" altLang="ko-KR" dirty="0"/>
              <a:t>: </a:t>
            </a:r>
            <a:r>
              <a:rPr lang="ko-KR" altLang="en-US" dirty="0"/>
              <a:t>모든 </a:t>
            </a:r>
            <a:r>
              <a:rPr lang="en-US" altLang="ko-KR" dirty="0"/>
              <a:t>led </a:t>
            </a:r>
            <a:r>
              <a:rPr lang="ko-KR" altLang="en-US" dirty="0" smtClean="0"/>
              <a:t>끄기</a:t>
            </a:r>
            <a:endParaRPr lang="en-US" altLang="ko-KR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 smtClean="0"/>
              <a:t>실행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425271" y="651108"/>
            <a:ext cx="8467717" cy="673099"/>
          </a:xfrm>
        </p:spPr>
        <p:txBody>
          <a:bodyPr>
            <a:noAutofit/>
          </a:bodyPr>
          <a:lstStyle/>
          <a:p>
            <a:r>
              <a:rPr lang="ko-KR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en-US" altLang="ko-K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거리에 따라 </a:t>
            </a:r>
            <a:r>
              <a:rPr lang="ko-KR" alt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부저</a:t>
            </a: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제어하기 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460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3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초음파 센서로 </a:t>
            </a:r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피에조부저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제어하기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803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6675924" y="6415408"/>
            <a:ext cx="1839426" cy="306068"/>
          </a:xfrm>
        </p:spPr>
        <p:txBody>
          <a:bodyPr/>
          <a:lstStyle/>
          <a:p>
            <a:fld id="{C12CAAA6-23F3-4378-9E62-48C953A7FF84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676803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회로구성 </a:t>
            </a:r>
            <a:endParaRPr lang="en-US" altLang="ko-K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3849" y="223004"/>
            <a:ext cx="460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3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초음파 센서로 </a:t>
            </a:r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피에조부저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제어하기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39" y="1616168"/>
            <a:ext cx="8513496" cy="382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42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410322"/>
            <a:ext cx="6191250" cy="2343150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2. </a:t>
            </a: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스케치 프로그래밍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33400" y="1857730"/>
            <a:ext cx="1504109" cy="2868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00634" y="3266559"/>
            <a:ext cx="2608731" cy="2296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23849" y="223004"/>
            <a:ext cx="460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3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초음파 센서로 </a:t>
            </a:r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피에조부저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제어하기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082" y="499436"/>
            <a:ext cx="5691189" cy="6149484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3625232" y="4443297"/>
            <a:ext cx="2452840" cy="20740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333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3</a:t>
            </a:r>
            <a:r>
              <a:rPr lang="en-US" altLang="ko-K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. </a:t>
            </a: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실행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849" y="223004"/>
            <a:ext cx="460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실습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3 :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초음파 센서로 </a:t>
            </a:r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피에조부저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제어하기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475" y="1410908"/>
            <a:ext cx="6353175" cy="505951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1749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/>
        </p:nvSpPr>
        <p:spPr>
          <a:xfrm>
            <a:off x="425272" y="1324207"/>
            <a:ext cx="8009594" cy="4931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dirty="0" smtClean="0"/>
              <a:t>실습 </a:t>
            </a:r>
            <a:r>
              <a:rPr lang="en-US" altLang="ko-KR" dirty="0" smtClean="0"/>
              <a:t>3</a:t>
            </a:r>
            <a:r>
              <a:rPr lang="ko-KR" altLang="en-US" dirty="0" smtClean="0"/>
              <a:t>의 예제에서 거리 출력 부분을 시리얼 모니터가 아니라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로 표시하시오</a:t>
            </a:r>
            <a:r>
              <a:rPr lang="en-US" altLang="ko-KR" dirty="0" smtClean="0"/>
              <a:t>.</a:t>
            </a:r>
          </a:p>
          <a:p>
            <a:pPr>
              <a:lnSpc>
                <a:spcPct val="100000"/>
              </a:lnSpc>
            </a:pPr>
            <a:r>
              <a:rPr lang="en-US" altLang="ko-KR" dirty="0" smtClean="0"/>
              <a:t>Week09</a:t>
            </a:r>
            <a:r>
              <a:rPr lang="ko-KR" altLang="en-US" dirty="0" smtClean="0"/>
              <a:t>의 내용을 참조하여 다음과 같은 순서로 구현 하시오</a:t>
            </a:r>
            <a:r>
              <a:rPr lang="en-US" altLang="ko-KR" dirty="0" smtClean="0"/>
              <a:t>.</a:t>
            </a:r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 smtClean="0"/>
              <a:t>회로 구성</a:t>
            </a:r>
            <a:endParaRPr lang="en-US" altLang="ko-KR" dirty="0" smtClean="0"/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 smtClean="0"/>
              <a:t>스케치 프로그래밍</a:t>
            </a:r>
            <a:endParaRPr lang="en-US" altLang="ko-KR" dirty="0" smtClean="0"/>
          </a:p>
          <a:p>
            <a:pPr lvl="2">
              <a:lnSpc>
                <a:spcPct val="100000"/>
              </a:lnSpc>
            </a:pPr>
            <a:r>
              <a:rPr lang="ko-KR" altLang="en-US" dirty="0" smtClean="0"/>
              <a:t>함수화 할 수 있는 것은 함수로 묶은 뒤 호출하도록 한다</a:t>
            </a:r>
            <a:r>
              <a:rPr lang="en-US" altLang="ko-KR" dirty="0" smtClean="0"/>
              <a:t>.</a:t>
            </a:r>
          </a:p>
          <a:p>
            <a:pPr lvl="2">
              <a:lnSpc>
                <a:spcPct val="100000"/>
              </a:lnSpc>
            </a:pPr>
            <a:r>
              <a:rPr lang="ko-KR" altLang="en-US" dirty="0" smtClean="0"/>
              <a:t>예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거리 계산</a:t>
            </a:r>
            <a:r>
              <a:rPr lang="en-US" altLang="ko-KR" dirty="0" smtClean="0"/>
              <a:t> </a:t>
            </a:r>
            <a:r>
              <a:rPr lang="ko-KR" altLang="en-US" dirty="0" smtClean="0"/>
              <a:t>함수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피에조부저</a:t>
            </a:r>
            <a:r>
              <a:rPr lang="ko-KR" altLang="en-US" dirty="0" smtClean="0"/>
              <a:t> 소리 내는 함수 등</a:t>
            </a:r>
            <a:endParaRPr lang="en-US" altLang="ko-KR" dirty="0" smtClean="0"/>
          </a:p>
          <a:p>
            <a:pPr marL="971550" lvl="1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 smtClean="0"/>
              <a:t>실행</a:t>
            </a:r>
            <a:endParaRPr lang="en-US" altLang="ko-KR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425271" y="651108"/>
            <a:ext cx="8467717" cy="673099"/>
          </a:xfrm>
        </p:spPr>
        <p:txBody>
          <a:bodyPr>
            <a:noAutofit/>
          </a:bodyPr>
          <a:lstStyle/>
          <a:p>
            <a:r>
              <a:rPr lang="ko-KR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실습 </a:t>
            </a:r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en-US" altLang="ko-K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LCD</a:t>
            </a: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로 거리 출력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849" y="2230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심화학습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77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6675924" y="6415408"/>
            <a:ext cx="1839426" cy="306068"/>
          </a:xfrm>
        </p:spPr>
        <p:txBody>
          <a:bodyPr/>
          <a:lstStyle/>
          <a:p>
            <a:fld id="{C12CAAA6-23F3-4378-9E62-48C953A7FF8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434686" y="676803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회로구성 </a:t>
            </a:r>
            <a:endParaRPr lang="en-US" altLang="ko-K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849" y="2230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심화학습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874" y="1335953"/>
            <a:ext cx="7678251" cy="538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56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23849" y="2230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심화학습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434686" y="621264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2. </a:t>
            </a: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스케치 프로그래밍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49" y="1410908"/>
            <a:ext cx="3955520" cy="454762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8" name="직사각형 7"/>
          <p:cNvSpPr/>
          <p:nvPr/>
        </p:nvSpPr>
        <p:spPr>
          <a:xfrm>
            <a:off x="272432" y="2243123"/>
            <a:ext cx="2452840" cy="2061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0032" y="1384017"/>
            <a:ext cx="2452840" cy="2061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0032" y="3290046"/>
            <a:ext cx="2452840" cy="2061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407" y="1836262"/>
            <a:ext cx="5119292" cy="414916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5" name="직사각형 14"/>
          <p:cNvSpPr/>
          <p:nvPr/>
        </p:nvSpPr>
        <p:spPr>
          <a:xfrm>
            <a:off x="3758790" y="4536142"/>
            <a:ext cx="4004645" cy="6992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930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434686" y="737809"/>
            <a:ext cx="7886700" cy="673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3</a:t>
            </a:r>
            <a:r>
              <a:rPr lang="en-US" altLang="ko-KR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. </a:t>
            </a:r>
            <a:r>
              <a:rPr lang="ko-KR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실행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849" y="2230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심화학습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205" y="1410908"/>
            <a:ext cx="6671982" cy="491542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1067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23849" y="307523"/>
            <a:ext cx="7886700" cy="6730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초음파 센서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420830" y="1387870"/>
            <a:ext cx="8515351" cy="52068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ko-KR" altLang="en-US" b="1" dirty="0" smtClean="0"/>
              <a:t>초음파 센서의 원리</a:t>
            </a:r>
            <a:endParaRPr lang="en-US" altLang="ko-KR" b="1" dirty="0" smtClean="0"/>
          </a:p>
          <a:p>
            <a:pPr lvl="1" fontAlgn="base"/>
            <a:r>
              <a:rPr lang="ko-KR" altLang="en-US" dirty="0"/>
              <a:t>초음파</a:t>
            </a:r>
            <a:r>
              <a:rPr lang="en-US" altLang="ko-KR" dirty="0"/>
              <a:t>(</a:t>
            </a:r>
            <a:r>
              <a:rPr lang="en-US" altLang="ko-KR" dirty="0" smtClean="0"/>
              <a:t>Ultrasonic wave)</a:t>
            </a:r>
            <a:r>
              <a:rPr lang="ko-KR" altLang="en-US" dirty="0"/>
              <a:t>는 사람의 귀로 들을 수 없는 </a:t>
            </a:r>
            <a:r>
              <a:rPr lang="en-US" altLang="ko-KR" dirty="0" smtClean="0"/>
              <a:t>20kHz</a:t>
            </a:r>
            <a:r>
              <a:rPr lang="ko-KR" altLang="en-US" dirty="0"/>
              <a:t>대 이상의 </a:t>
            </a:r>
            <a:r>
              <a:rPr lang="ko-KR" altLang="en-US" dirty="0" smtClean="0"/>
              <a:t>음을 지칭</a:t>
            </a:r>
            <a:endParaRPr lang="en-US" altLang="ko-KR" dirty="0" smtClean="0"/>
          </a:p>
          <a:p>
            <a:pPr lvl="1" fontAlgn="base"/>
            <a:r>
              <a:rPr lang="ko-KR" altLang="en-US" dirty="0" smtClean="0"/>
              <a:t>초음파 센서는 </a:t>
            </a:r>
            <a:r>
              <a:rPr lang="en-US" altLang="ko-KR" dirty="0" smtClean="0"/>
              <a:t>20kHz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200MHz </a:t>
            </a:r>
            <a:r>
              <a:rPr lang="ko-KR" altLang="en-US" dirty="0" smtClean="0"/>
              <a:t>대역의 초음파를 만들어 내고 이를 통해 물체와의 거리를 측정할 수 있는 센서</a:t>
            </a:r>
            <a:endParaRPr lang="ko-KR" altLang="en-US" dirty="0"/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dirty="0" smtClean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400" dirty="0" smtClean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387" y="3416064"/>
            <a:ext cx="2869624" cy="17789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34047" y="5487438"/>
            <a:ext cx="4475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가청 주파수 대역 </a:t>
            </a:r>
            <a:r>
              <a:rPr lang="en-US" altLang="ko-KR" sz="24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: 20Hz ~20,000Hz(20kHz)</a:t>
            </a:r>
            <a:endParaRPr lang="ko-KR" altLang="en-US" sz="2400" b="1" dirty="0">
              <a:solidFill>
                <a:srgbClr val="0000FF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177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47" y="2940051"/>
            <a:ext cx="6705600" cy="3781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85759" y="3081823"/>
            <a:ext cx="180177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2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거리</a:t>
            </a:r>
            <a:r>
              <a:rPr lang="en-US" altLang="ko-KR" sz="32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= </a:t>
            </a:r>
            <a:r>
              <a:rPr lang="ko-KR" altLang="en-US" sz="32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시간</a:t>
            </a:r>
            <a:r>
              <a:rPr lang="en-US" altLang="ko-KR" sz="32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x </a:t>
            </a:r>
            <a:r>
              <a:rPr lang="ko-KR" altLang="en-US" sz="32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속도</a:t>
            </a:r>
            <a:endParaRPr lang="en-US" altLang="ko-KR" sz="3200" b="1" dirty="0" smtClean="0">
              <a:solidFill>
                <a:srgbClr val="0000FF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97059" y="5876925"/>
            <a:ext cx="2379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음파의 속도 </a:t>
            </a:r>
            <a:r>
              <a:rPr lang="en-US" altLang="ko-KR" sz="28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: 340m/s</a:t>
            </a:r>
            <a:endParaRPr lang="ko-KR" altLang="en-US" sz="2800" b="1" dirty="0">
              <a:solidFill>
                <a:srgbClr val="0000FF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631" y="425032"/>
            <a:ext cx="3303542" cy="258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26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초음파 센서의 데이터시트</a:t>
            </a:r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4005734"/>
              </p:ext>
            </p:extLst>
          </p:nvPr>
        </p:nvGraphicFramePr>
        <p:xfrm>
          <a:off x="888627" y="1969060"/>
          <a:ext cx="7002434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2986">
                  <a:extLst>
                    <a:ext uri="{9D8B030D-6E8A-4147-A177-3AD203B41FA5}">
                      <a16:colId xmlns:a16="http://schemas.microsoft.com/office/drawing/2014/main" val="3487748563"/>
                    </a:ext>
                  </a:extLst>
                </a:gridCol>
                <a:gridCol w="4929448">
                  <a:extLst>
                    <a:ext uri="{9D8B030D-6E8A-4147-A177-3AD203B41FA5}">
                      <a16:colId xmlns:a16="http://schemas.microsoft.com/office/drawing/2014/main" val="1469058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815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Working Voltage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DC 5 V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284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Working Current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15mA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139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Working Frequency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40Hz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921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Max Range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rgbClr val="FF0000"/>
                          </a:solidFill>
                        </a:rPr>
                        <a:t>4m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286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Min Range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rgbClr val="FF0000"/>
                          </a:solidFill>
                        </a:rPr>
                        <a:t>2cm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252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MeasuringAngle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15 degree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826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Trigger Input Signal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rgbClr val="FF0000"/>
                          </a:solidFill>
                        </a:rPr>
                        <a:t>10us</a:t>
                      </a:r>
                      <a:r>
                        <a:rPr lang="en-US" altLang="ko-KR" dirty="0" smtClean="0"/>
                        <a:t> TTL pulse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191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Echo Output Signal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Input TTL lever signal and the range in proportion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170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Dimension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45*20*15mm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001096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50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0461" y="166257"/>
            <a:ext cx="7886700" cy="964594"/>
          </a:xfrm>
        </p:spPr>
        <p:txBody>
          <a:bodyPr>
            <a:normAutofit/>
          </a:bodyPr>
          <a:lstStyle/>
          <a:p>
            <a:r>
              <a:rPr lang="ko-KR" altLang="en-US" sz="4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초음파 센서의 동작 원리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74959" y="1130851"/>
            <a:ext cx="8277704" cy="4351338"/>
          </a:xfrm>
        </p:spPr>
        <p:txBody>
          <a:bodyPr/>
          <a:lstStyle/>
          <a:p>
            <a:pPr marL="914400" lvl="1" indent="-457200">
              <a:buFont typeface="+mj-lt"/>
              <a:buAutoNum type="arabicPeriod"/>
            </a:pPr>
            <a:r>
              <a:rPr lang="ko-KR" altLang="en-US" sz="2000" dirty="0" err="1" smtClean="0"/>
              <a:t>아두이노가</a:t>
            </a:r>
            <a:r>
              <a:rPr lang="ko-KR" altLang="en-US" sz="2000" dirty="0" smtClean="0"/>
              <a:t> 트리거 핀에 </a:t>
            </a:r>
            <a:r>
              <a:rPr lang="en-US" altLang="ko-KR" sz="2000" dirty="0" smtClean="0"/>
              <a:t>10</a:t>
            </a:r>
            <a:r>
              <a:rPr lang="el-GR" altLang="ko-KR" sz="2000" dirty="0" smtClean="0"/>
              <a:t>μ</a:t>
            </a:r>
            <a:r>
              <a:rPr lang="en-US" altLang="ko-KR" sz="2000" dirty="0" smtClean="0"/>
              <a:t>s</a:t>
            </a:r>
            <a:r>
              <a:rPr lang="ko-KR" altLang="en-US" sz="2000" dirty="0" smtClean="0"/>
              <a:t>이상의 </a:t>
            </a:r>
            <a:r>
              <a:rPr lang="en-US" altLang="ko-KR" sz="2000" dirty="0" smtClean="0"/>
              <a:t>HIGH</a:t>
            </a:r>
            <a:r>
              <a:rPr lang="ko-KR" altLang="en-US" sz="2000" dirty="0" smtClean="0"/>
              <a:t> 펄스를 준다</a:t>
            </a:r>
            <a:r>
              <a:rPr lang="en-US" altLang="ko-KR" sz="2000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ko-KR" altLang="en-US" sz="2000" dirty="0" smtClean="0"/>
              <a:t>초음파 송신부</a:t>
            </a:r>
            <a:r>
              <a:rPr lang="en-US" altLang="ko-KR" sz="2000" dirty="0" smtClean="0"/>
              <a:t>(T)</a:t>
            </a:r>
            <a:r>
              <a:rPr lang="ko-KR" altLang="en-US" sz="2000" dirty="0" smtClean="0"/>
              <a:t>는 자동으로  </a:t>
            </a:r>
            <a:r>
              <a:rPr lang="en-US" altLang="ko-KR" sz="2000" dirty="0" smtClean="0"/>
              <a:t>8</a:t>
            </a:r>
            <a:r>
              <a:rPr lang="ko-KR" altLang="en-US" sz="2000" dirty="0" smtClean="0"/>
              <a:t>개 </a:t>
            </a:r>
            <a:r>
              <a:rPr lang="en-US" altLang="ko-KR" sz="2000" dirty="0" smtClean="0"/>
              <a:t>40kHz </a:t>
            </a:r>
            <a:r>
              <a:rPr lang="ko-KR" altLang="en-US" sz="2000" dirty="0" smtClean="0"/>
              <a:t>초음파를 전송한다</a:t>
            </a:r>
            <a:r>
              <a:rPr lang="en-US" altLang="ko-KR" sz="2000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ko-KR" altLang="en-US" sz="2000" dirty="0" smtClean="0"/>
              <a:t>초음파 발사가 끝나면 </a:t>
            </a:r>
            <a:r>
              <a:rPr lang="ko-KR" altLang="en-US" sz="2000" dirty="0" err="1" smtClean="0"/>
              <a:t>에코핀은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LOW</a:t>
            </a:r>
            <a:r>
              <a:rPr lang="ko-KR" altLang="en-US" sz="2000" dirty="0" smtClean="0"/>
              <a:t>를 유지하고 있다가 초음파 </a:t>
            </a:r>
            <a:r>
              <a:rPr lang="ko-KR" altLang="en-US" sz="2000" dirty="0" err="1" smtClean="0"/>
              <a:t>수신부</a:t>
            </a:r>
            <a:r>
              <a:rPr lang="en-US" altLang="ko-KR" sz="2000" dirty="0" smtClean="0"/>
              <a:t>(R)</a:t>
            </a:r>
            <a:r>
              <a:rPr lang="ko-KR" altLang="en-US" sz="2000" dirty="0" smtClean="0"/>
              <a:t>로 초음파가 감지될 때까지 </a:t>
            </a:r>
            <a:r>
              <a:rPr lang="en-US" altLang="ko-KR" sz="2000" dirty="0" smtClean="0"/>
              <a:t>HIGH</a:t>
            </a:r>
            <a:r>
              <a:rPr lang="ko-KR" altLang="en-US" sz="2000" dirty="0" smtClean="0"/>
              <a:t>를 유지한다</a:t>
            </a:r>
            <a:r>
              <a:rPr lang="en-US" altLang="ko-KR" sz="2000" dirty="0" smtClean="0"/>
              <a:t>. </a:t>
            </a:r>
          </a:p>
          <a:p>
            <a:pPr marL="914400" lvl="1" indent="-457200">
              <a:buFont typeface="+mj-lt"/>
              <a:buAutoNum type="arabicPeriod"/>
            </a:pPr>
            <a:r>
              <a:rPr lang="ko-KR" altLang="en-US" sz="2000" dirty="0" smtClean="0"/>
              <a:t>초음파가 다 들어오면 </a:t>
            </a:r>
            <a:r>
              <a:rPr lang="en-US" altLang="ko-KR" sz="2000" dirty="0" smtClean="0"/>
              <a:t>LOW</a:t>
            </a:r>
            <a:r>
              <a:rPr lang="ko-KR" altLang="en-US" sz="2000" dirty="0" smtClean="0"/>
              <a:t>로 돌아간다</a:t>
            </a:r>
            <a:r>
              <a:rPr lang="en-US" altLang="ko-KR" sz="2000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6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61" y="2791497"/>
            <a:ext cx="6008969" cy="2570682"/>
          </a:xfrm>
          <a:prstGeom prst="rect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785125" y="5426826"/>
            <a:ext cx="4225516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2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거리</a:t>
            </a:r>
            <a:r>
              <a:rPr lang="en-US" altLang="ko-KR" sz="32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(distance)</a:t>
            </a:r>
            <a:r>
              <a:rPr lang="ko-KR" altLang="en-US" sz="32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en-US" altLang="ko-KR" sz="3200" b="1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= </a:t>
            </a:r>
            <a:r>
              <a:rPr lang="el-GR" altLang="ko-KR" sz="3200" dirty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Δ</a:t>
            </a:r>
            <a:r>
              <a:rPr lang="en-US" altLang="ko-KR" sz="3200" dirty="0" smtClean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t/2 </a:t>
            </a:r>
            <a:r>
              <a:rPr lang="en-US" altLang="ko-KR" sz="3200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* </a:t>
            </a:r>
            <a:r>
              <a:rPr lang="en-US" altLang="ko-KR" sz="3200" dirty="0" smtClean="0">
                <a:solidFill>
                  <a:srgbClr val="6F0A8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340ms</a:t>
            </a:r>
            <a:endParaRPr lang="en-US" altLang="ko-KR" sz="3200" b="1" dirty="0" smtClean="0">
              <a:solidFill>
                <a:srgbClr val="0000FF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6905" y="3899937"/>
            <a:ext cx="180177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2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거리</a:t>
            </a:r>
            <a:r>
              <a:rPr lang="en-US" altLang="ko-KR" sz="32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= </a:t>
            </a:r>
            <a:r>
              <a:rPr lang="ko-KR" altLang="en-US" sz="32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시간</a:t>
            </a:r>
            <a:r>
              <a:rPr lang="en-US" altLang="ko-KR" sz="32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x </a:t>
            </a:r>
            <a:r>
              <a:rPr lang="ko-KR" altLang="en-US" sz="3200" b="1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속도</a:t>
            </a:r>
            <a:endParaRPr lang="en-US" altLang="ko-KR" sz="3200" b="1" dirty="0" smtClean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66905" y="4442198"/>
            <a:ext cx="2449354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47675" indent="-447675"/>
            <a:r>
              <a:rPr lang="ko-KR" alt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시간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: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초음파가 물체에 반사되어 돌아온 시간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(</a:t>
            </a:r>
            <a:r>
              <a:rPr lang="el-GR" altLang="ko-KR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Δ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t)</a:t>
            </a:r>
          </a:p>
          <a:p>
            <a:pPr marL="712788" indent="-712788"/>
            <a:r>
              <a:rPr lang="ko-KR" altLang="en-US" sz="20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속도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: </a:t>
            </a:r>
            <a:r>
              <a:rPr lang="ko-KR" altLang="en-US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공기 중 음파의 속도는 </a:t>
            </a:r>
            <a:r>
              <a:rPr lang="en-US" altLang="ko-KR" sz="2000" b="1" dirty="0" smtClean="0">
                <a:solidFill>
                  <a:srgbClr val="00B05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340m/s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990803" y="4442198"/>
            <a:ext cx="4491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ko-KR" b="1" dirty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Δ</a:t>
            </a:r>
            <a:r>
              <a:rPr lang="en-US" altLang="ko-KR" b="1" dirty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t</a:t>
            </a:r>
            <a:endParaRPr lang="ko-KR" altLang="en-US" b="1" dirty="0"/>
          </a:p>
        </p:txBody>
      </p:sp>
      <p:sp>
        <p:nvSpPr>
          <p:cNvPr id="14" name="직사각형 13"/>
          <p:cNvSpPr/>
          <p:nvPr/>
        </p:nvSpPr>
        <p:spPr>
          <a:xfrm>
            <a:off x="1086973" y="5992534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ko-KR" b="1" dirty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Δ</a:t>
            </a:r>
            <a:r>
              <a:rPr lang="en-US" altLang="ko-KR" b="1" dirty="0" smtClean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t : </a:t>
            </a:r>
            <a:r>
              <a:rPr lang="ko-KR" altLang="en-US" b="1" dirty="0" smtClean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반환되어 왔으므로 반으로 나누어야 함</a:t>
            </a:r>
            <a:endParaRPr lang="en-US" altLang="ko-KR" b="1" dirty="0" smtClean="0">
              <a:solidFill>
                <a:srgbClr val="FF0066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  <a:p>
            <a:pPr algn="ctr"/>
            <a:r>
              <a:rPr lang="ko-KR" altLang="en-US" b="1" dirty="0" smtClean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단위는 </a:t>
            </a:r>
            <a:r>
              <a:rPr lang="en-US" altLang="ko-KR" b="1" dirty="0" smtClean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us</a:t>
            </a:r>
            <a:r>
              <a:rPr lang="ko-KR" altLang="en-US" b="1" dirty="0" smtClean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로 </a:t>
            </a:r>
            <a:r>
              <a:rPr lang="en-US" altLang="ko-KR" b="1" dirty="0" smtClean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10</a:t>
            </a:r>
            <a:r>
              <a:rPr lang="en-US" altLang="ko-KR" b="1" baseline="30000" dirty="0" smtClean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-6</a:t>
            </a:r>
            <a:r>
              <a:rPr lang="ko-KR" altLang="en-US" b="1" dirty="0" smtClean="0">
                <a:solidFill>
                  <a:srgbClr val="FF0066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endParaRPr lang="ko-KR" altLang="en-US" b="1" dirty="0">
              <a:solidFill>
                <a:srgbClr val="FF0066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148072" y="5951275"/>
            <a:ext cx="73289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6F0A8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음속</a:t>
            </a:r>
            <a:endParaRPr lang="en-US" altLang="ko-KR" b="1" dirty="0" smtClean="0">
              <a:solidFill>
                <a:srgbClr val="6F0A80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  <a:p>
            <a:r>
              <a:rPr lang="ko-KR" altLang="en-US" b="1" dirty="0" smtClean="0">
                <a:solidFill>
                  <a:srgbClr val="6F0A80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단위는 초</a:t>
            </a:r>
            <a:endParaRPr lang="ko-KR" altLang="en-US" b="1" dirty="0"/>
          </a:p>
        </p:txBody>
      </p:sp>
      <p:cxnSp>
        <p:nvCxnSpPr>
          <p:cNvPr id="17" name="직선 연결선 16"/>
          <p:cNvCxnSpPr/>
          <p:nvPr/>
        </p:nvCxnSpPr>
        <p:spPr>
          <a:xfrm>
            <a:off x="2989368" y="5969383"/>
            <a:ext cx="828967" cy="0"/>
          </a:xfrm>
          <a:prstGeom prst="line">
            <a:avLst/>
          </a:prstGeom>
          <a:ln w="28575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V="1">
            <a:off x="4041628" y="5951675"/>
            <a:ext cx="945783" cy="8453"/>
          </a:xfrm>
          <a:prstGeom prst="line">
            <a:avLst/>
          </a:prstGeom>
          <a:ln w="28575">
            <a:solidFill>
              <a:srgbClr val="6F0A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V="1">
            <a:off x="2429435" y="3021281"/>
            <a:ext cx="0" cy="1420917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 flipV="1">
            <a:off x="3464688" y="3840978"/>
            <a:ext cx="0" cy="1420917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4987409" y="5818494"/>
            <a:ext cx="262123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= </a:t>
            </a:r>
            <a:r>
              <a:rPr lang="el-GR" altLang="ko-KR" sz="3200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Δ</a:t>
            </a:r>
            <a:r>
              <a:rPr lang="en-US" altLang="ko-KR" sz="3200" dirty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t/2 * </a:t>
            </a:r>
            <a:r>
              <a:rPr lang="en-US" altLang="ko-KR" sz="3200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34*1000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5010641" y="5384608"/>
            <a:ext cx="37144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= </a:t>
            </a:r>
            <a:r>
              <a:rPr lang="el-GR" altLang="ko-KR" sz="3200" dirty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Δ</a:t>
            </a:r>
            <a:r>
              <a:rPr lang="en-US" altLang="ko-KR" sz="3200" dirty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t/2 * </a:t>
            </a:r>
            <a:r>
              <a:rPr lang="en-US" altLang="ko-KR" sz="3200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340*1000000/100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4987409" y="6269985"/>
            <a:ext cx="23102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= </a:t>
            </a:r>
            <a:r>
              <a:rPr lang="el-GR" altLang="ko-KR" sz="3200" dirty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Δ</a:t>
            </a:r>
            <a:r>
              <a:rPr lang="en-US" altLang="ko-KR" sz="3200" dirty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t/2 * </a:t>
            </a:r>
            <a:r>
              <a:rPr lang="en-US" altLang="ko-KR" sz="3200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0.034</a:t>
            </a:r>
            <a:endParaRPr lang="ko-KR" altLang="en-US" sz="3200" dirty="0">
              <a:solidFill>
                <a:srgbClr val="0000FF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378460" y="6246525"/>
            <a:ext cx="10262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 smtClean="0">
                <a:solidFill>
                  <a:srgbClr val="0000FF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cm/us</a:t>
            </a:r>
            <a:endParaRPr lang="ko-KR" altLang="en-US" sz="3200" dirty="0">
              <a:solidFill>
                <a:srgbClr val="0000FF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6565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4" grpId="0"/>
      <p:bldP spid="15" grpId="0"/>
      <p:bldP spid="25" grpId="0"/>
      <p:bldP spid="19" grpId="0"/>
      <p:bldP spid="20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43" y="1377542"/>
            <a:ext cx="7687096" cy="41805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2413" y="45524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참조 자료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652682" y="2859741"/>
            <a:ext cx="3406589" cy="3406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652681" y="2119965"/>
            <a:ext cx="3406589" cy="3406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37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812224"/>
            <a:ext cx="7886700" cy="692709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pulseIn</a:t>
            </a:r>
            <a:r>
              <a:rPr lang="en-US" altLang="ko-KR" dirty="0" smtClean="0">
                <a:latin typeface="+mj-ea"/>
              </a:rPr>
              <a:t>(</a:t>
            </a:r>
            <a:r>
              <a:rPr lang="en-US" altLang="ko-KR" i="1" dirty="0" smtClean="0">
                <a:latin typeface="+mj-ea"/>
              </a:rPr>
              <a:t>pin, value, timeout</a:t>
            </a:r>
            <a:r>
              <a:rPr lang="en-US" altLang="ko-KR" dirty="0" smtClean="0">
                <a:latin typeface="+mj-ea"/>
              </a:rPr>
              <a:t>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28650" y="1825625"/>
            <a:ext cx="8197040" cy="23586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지정된 핀에서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펄스를 읽어 내서 시간을 </a:t>
            </a:r>
            <a:r>
              <a:rPr lang="en-US" altLang="ko-KR" dirty="0" smtClean="0"/>
              <a:t>us(microsecond) </a:t>
            </a:r>
            <a:r>
              <a:rPr lang="ko-KR" altLang="en-US" dirty="0" smtClean="0"/>
              <a:t>로 반환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return value : </a:t>
            </a:r>
            <a:r>
              <a:rPr lang="ko-KR" altLang="en-US" dirty="0" smtClean="0"/>
              <a:t> </a:t>
            </a:r>
            <a:r>
              <a:rPr lang="en-US" altLang="ko-KR" dirty="0" smtClean="0"/>
              <a:t>unsigned long</a:t>
            </a:r>
          </a:p>
          <a:p>
            <a:pPr lvl="1"/>
            <a:r>
              <a:rPr lang="en-US" altLang="ko-KR" dirty="0" smtClean="0"/>
              <a:t>pin : </a:t>
            </a:r>
            <a:r>
              <a:rPr lang="ko-KR" altLang="en-US" dirty="0" smtClean="0"/>
              <a:t>핀 번호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value : HIGH/LOW</a:t>
            </a:r>
          </a:p>
          <a:p>
            <a:pPr lvl="1"/>
            <a:r>
              <a:rPr lang="en-US" altLang="ko-KR" dirty="0" smtClean="0"/>
              <a:t>timeout(</a:t>
            </a:r>
            <a:r>
              <a:rPr lang="ko-KR" altLang="en-US" dirty="0" smtClean="0"/>
              <a:t>옵션</a:t>
            </a:r>
            <a:r>
              <a:rPr lang="en-US" altLang="ko-KR" dirty="0" smtClean="0"/>
              <a:t>) : </a:t>
            </a:r>
            <a:r>
              <a:rPr lang="ko-KR" altLang="en-US" dirty="0" smtClean="0"/>
              <a:t>펄스가 시작되기를 기다리는 시</a:t>
            </a:r>
            <a:r>
              <a:rPr lang="ko-KR" altLang="en-US" dirty="0"/>
              <a:t>간</a:t>
            </a:r>
            <a:r>
              <a:rPr lang="en-US" altLang="ko-KR" dirty="0" smtClean="0"/>
              <a:t>(us)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아두이노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기본 함수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2413" y="4538651"/>
            <a:ext cx="8908583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unsigned long = </a:t>
            </a:r>
            <a:r>
              <a:rPr lang="en-US" altLang="ko-K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pulsIn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(pin, HIGH)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//pin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에 펄스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가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지속된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시간 반환</a:t>
            </a:r>
            <a:endParaRPr lang="en-US" altLang="ko-KR" dirty="0" smtClean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724428" y="5987019"/>
            <a:ext cx="80054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2"/>
              </a:rPr>
              <a:t>https://www.arduino.cc/reference/en/language/functions/advanced-io/pulsein/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1532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5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628650" y="812224"/>
            <a:ext cx="7886700" cy="692709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delayMicroseconds</a:t>
            </a:r>
            <a:r>
              <a:rPr lang="en-US" altLang="ko-KR" dirty="0" smtClean="0">
                <a:latin typeface="+mj-ea"/>
              </a:rPr>
              <a:t>(</a:t>
            </a:r>
            <a:r>
              <a:rPr lang="en-US" altLang="ko-KR" i="1" dirty="0" smtClean="0">
                <a:latin typeface="+mj-ea"/>
              </a:rPr>
              <a:t>us</a:t>
            </a:r>
            <a:r>
              <a:rPr lang="en-US" altLang="ko-KR" dirty="0" smtClean="0">
                <a:latin typeface="+mj-ea"/>
              </a:rPr>
              <a:t>)</a:t>
            </a:r>
            <a:endParaRPr lang="ko-KR" altLang="en-US" dirty="0">
              <a:latin typeface="+mj-ea"/>
            </a:endParaRPr>
          </a:p>
        </p:txBody>
      </p:sp>
      <p:sp>
        <p:nvSpPr>
          <p:cNvPr id="3" name="내용 개체 틀 2"/>
          <p:cNvSpPr txBox="1">
            <a:spLocks/>
          </p:cNvSpPr>
          <p:nvPr/>
        </p:nvSpPr>
        <p:spPr>
          <a:xfrm>
            <a:off x="628650" y="1825625"/>
            <a:ext cx="8197040" cy="23586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매개변수에서 지정한 시간 동안 일시 중지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us : </a:t>
            </a:r>
            <a:r>
              <a:rPr lang="en-US" altLang="ko-KR" dirty="0"/>
              <a:t> </a:t>
            </a:r>
            <a:r>
              <a:rPr lang="ko-KR" altLang="en-US" dirty="0" smtClean="0"/>
              <a:t>일시</a:t>
            </a:r>
            <a:r>
              <a:rPr lang="en-US" altLang="ko-KR" dirty="0" smtClean="0"/>
              <a:t> </a:t>
            </a:r>
            <a:r>
              <a:rPr lang="ko-KR" altLang="en-US" dirty="0" smtClean="0"/>
              <a:t>중지 할 마이크로 초 수</a:t>
            </a:r>
            <a:r>
              <a:rPr lang="en-US" altLang="ko-KR" dirty="0" smtClean="0"/>
              <a:t>(unsigned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413" y="45524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>
                    <a:lumMod val="65000"/>
                  </a:schemeClr>
                </a:solidFill>
              </a:rPr>
              <a:t>아두이노</a:t>
            </a:r>
            <a:r>
              <a:rPr lang="ko-KR" altLang="en-US" dirty="0" smtClean="0">
                <a:solidFill>
                  <a:schemeClr val="bg1">
                    <a:lumMod val="65000"/>
                  </a:schemeClr>
                </a:solidFill>
              </a:rPr>
              <a:t> 기본 함수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8650" y="3676990"/>
            <a:ext cx="8197040" cy="14773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loop()</a:t>
            </a: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digitalWrite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outPin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, HIGH);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delayMicroseconds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(50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//50us 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동안 </a:t>
            </a:r>
            <a:r>
              <a:rPr lang="en-US" altLang="ko-KR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outPin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에 전원 유지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CAAA6-23F3-4378-9E62-48C953A7FF8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713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5"/>
      <p:bldP spid="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26152</TotalTime>
  <Words>811</Words>
  <Application>Microsoft Office PowerPoint</Application>
  <PresentationFormat>화면 슬라이드 쇼(4:3)</PresentationFormat>
  <Paragraphs>184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나눔손글씨 펜</vt:lpstr>
      <vt:lpstr>맑은 고딕</vt:lpstr>
      <vt:lpstr>Arial</vt:lpstr>
      <vt:lpstr>Calibri</vt:lpstr>
      <vt:lpstr>Calibri Light</vt:lpstr>
      <vt:lpstr>Courier New</vt:lpstr>
      <vt:lpstr>Office 테마</vt:lpstr>
      <vt:lpstr>사물인터넷(IoT)  프로그래밍 기초</vt:lpstr>
      <vt:lpstr>목차</vt:lpstr>
      <vt:lpstr>PowerPoint 프레젠테이션</vt:lpstr>
      <vt:lpstr>PowerPoint 프레젠테이션</vt:lpstr>
      <vt:lpstr>초음파 센서의 데이터시트</vt:lpstr>
      <vt:lpstr>초음파 센서의 동작 원리</vt:lpstr>
      <vt:lpstr>PowerPoint 프레젠테이션</vt:lpstr>
      <vt:lpstr>PowerPoint 프레젠테이션</vt:lpstr>
      <vt:lpstr>PowerPoint 프레젠테이션</vt:lpstr>
      <vt:lpstr>실습 1: 거리 측정하기</vt:lpstr>
      <vt:lpstr>1. 회로구성</vt:lpstr>
      <vt:lpstr>2. 스케치 프로그래밍</vt:lpstr>
      <vt:lpstr>PowerPoint 프레젠테이션</vt:lpstr>
      <vt:lpstr>PowerPoint 프레젠테이션</vt:lpstr>
      <vt:lpstr>PowerPoint 프레젠테이션</vt:lpstr>
      <vt:lpstr>실습 2: 거리에 따라 led 켜기</vt:lpstr>
      <vt:lpstr>1. 회로구성</vt:lpstr>
      <vt:lpstr>PowerPoint 프레젠테이션</vt:lpstr>
      <vt:lpstr>PowerPoint 프레젠테이션</vt:lpstr>
      <vt:lpstr>PowerPoint 프레젠테이션</vt:lpstr>
      <vt:lpstr>실습 3: 거리에 따라 부저 제어하기 </vt:lpstr>
      <vt:lpstr>PowerPoint 프레젠테이션</vt:lpstr>
      <vt:lpstr>PowerPoint 프레젠테이션</vt:lpstr>
      <vt:lpstr>PowerPoint 프레젠테이션</vt:lpstr>
      <vt:lpstr>실습 4: LCD로 거리 출력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사물인터넷(IoT)</dc:title>
  <dc:creator>Windows 사용자</dc:creator>
  <cp:lastModifiedBy>jinsook</cp:lastModifiedBy>
  <cp:revision>432</cp:revision>
  <cp:lastPrinted>2019-03-22T07:19:52Z</cp:lastPrinted>
  <dcterms:created xsi:type="dcterms:W3CDTF">2019-02-21T14:11:08Z</dcterms:created>
  <dcterms:modified xsi:type="dcterms:W3CDTF">2019-05-12T13:19:18Z</dcterms:modified>
</cp:coreProperties>
</file>